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5" r:id="rId28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0" Type="http://schemas.openxmlformats.org/officeDocument/2006/relationships/slide" Target="slides/slide16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5" name="Shape 11345"/>
        <p:cNvGrpSpPr/>
        <p:nvPr/>
      </p:nvGrpSpPr>
      <p:grpSpPr>
        <a:xfrm>
          <a:off x="0" y="0"/>
          <a:ext cx="0" cy="0"/>
          <a:chOff x="0" y="0"/>
          <a:chExt cx="0" cy="0"/>
        </a:xfrm>
      </p:grpSpPr>
      <p:sp>
        <p:nvSpPr>
          <p:cNvPr id="11346" name="Google Shape;1134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7" name="Google Shape;11347;p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notesSlide" Target="../notesSlides/notesSlide160.xml"/><Relationship Id="rId3" Type="http://schemas.openxmlformats.org/officeDocument/2006/relationships/image" Target="../media/image407.jpg"/><Relationship Id="rId4" Type="http://schemas.openxmlformats.org/officeDocument/2006/relationships/image" Target="../media/image364.jpg"/></Relationships>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8" name="Shape 11348"/>
        <p:cNvGrpSpPr/>
        <p:nvPr/>
      </p:nvGrpSpPr>
      <p:grpSpPr>
        <a:xfrm>
          <a:off x="0" y="0"/>
          <a:ext cx="0" cy="0"/>
          <a:chOff x="0" y="0"/>
          <a:chExt cx="0" cy="0"/>
        </a:xfrm>
      </p:grpSpPr>
      <p:sp>
        <p:nvSpPr>
          <p:cNvPr id="11349" name="Google Shape;11349;p159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Conclusion</a:t>
            </a:r>
            <a:endParaRPr/>
          </a:p>
        </p:txBody>
      </p:sp>
      <p:sp>
        <p:nvSpPr>
          <p:cNvPr id="11350" name="Google Shape;11350;p1590"/>
          <p:cNvSpPr txBox="1"/>
          <p:nvPr>
            <p:ph idx="1" type="body"/>
          </p:nvPr>
        </p:nvSpPr>
        <p:spPr>
          <a:xfrm>
            <a:off x="228600" y="1219200"/>
            <a:ext cx="41910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365"/>
              <a:buChar char="■"/>
            </a:pPr>
            <a:r>
              <a:rPr lang="en-US" sz="2100"/>
              <a:t>Low-cost, easy to follow food demonstrations in a convenient location is a simple way to promote fruit and vegetable consumption.</a:t>
            </a:r>
            <a:endParaRPr/>
          </a:p>
          <a:p>
            <a:pPr indent="-235584" lvl="0" marL="342900" rtl="0" algn="l">
              <a:spcBef>
                <a:spcPts val="520"/>
              </a:spcBef>
              <a:spcAft>
                <a:spcPts val="0"/>
              </a:spcAft>
              <a:buSzPts val="1690"/>
              <a:buNone/>
            </a:pPr>
            <a:r>
              <a:t/>
            </a:r>
            <a:endParaRPr sz="2600"/>
          </a:p>
        </p:txBody>
      </p:sp>
      <p:pic>
        <p:nvPicPr>
          <p:cNvPr id="11351" name="Google Shape;11351;p1590"/>
          <p:cNvPicPr preferRelativeResize="0"/>
          <p:nvPr/>
        </p:nvPicPr>
        <p:blipFill rotWithShape="1">
          <a:blip r:embed="rId3">
            <a:alphaModFix/>
          </a:blip>
          <a:srcRect b="0" l="0" r="0" t="0"/>
          <a:stretch/>
        </p:blipFill>
        <p:spPr>
          <a:xfrm flipH="1" rot="254944">
            <a:off x="5032375" y="1147763"/>
            <a:ext cx="3400425" cy="2554287"/>
          </a:xfrm>
          <a:prstGeom prst="rect">
            <a:avLst/>
          </a:prstGeom>
          <a:noFill/>
          <a:ln>
            <a:noFill/>
          </a:ln>
        </p:spPr>
      </p:pic>
      <p:sp>
        <p:nvSpPr>
          <p:cNvPr id="11352" name="Google Shape;11352;p1590"/>
          <p:cNvSpPr/>
          <p:nvPr/>
        </p:nvSpPr>
        <p:spPr>
          <a:xfrm>
            <a:off x="4419600" y="3505200"/>
            <a:ext cx="4419600" cy="2473325"/>
          </a:xfrm>
          <a:prstGeom prst="rect">
            <a:avLst/>
          </a:prstGeom>
          <a:noFill/>
          <a:ln>
            <a:noFill/>
          </a:ln>
        </p:spPr>
        <p:txBody>
          <a:bodyPr anchorCtr="0" anchor="t" bIns="45700" lIns="91425" spcFirstLastPara="1" rIns="91425" wrap="square" tIns="45700">
            <a:noAutofit/>
          </a:bodyPr>
          <a:lstStyle/>
          <a:p>
            <a:pPr indent="-256222" lvl="0" marL="342900" marR="0" rtl="0" algn="l">
              <a:lnSpc>
                <a:spcPct val="90000"/>
              </a:lnSpc>
              <a:spcBef>
                <a:spcPts val="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a:p>
            <a:pPr indent="-342900" lvl="0" marL="342900" marR="0" rtl="0" algn="l">
              <a:lnSpc>
                <a:spcPct val="90000"/>
              </a:lnSpc>
              <a:spcBef>
                <a:spcPts val="420"/>
              </a:spcBef>
              <a:spcAft>
                <a:spcPts val="0"/>
              </a:spcAft>
              <a:buClr>
                <a:srgbClr val="CC9900"/>
              </a:buClr>
              <a:buSzPts val="1365"/>
              <a:buFont typeface="Noto Sans Symbols"/>
              <a:buChar char="■"/>
            </a:pPr>
            <a:r>
              <a:rPr b="0" i="0" lang="en-US" sz="2100" u="none" cap="none" strike="noStrike">
                <a:solidFill>
                  <a:srgbClr val="000000"/>
                </a:solidFill>
                <a:latin typeface="Arial"/>
                <a:ea typeface="Arial"/>
                <a:cs typeface="Arial"/>
                <a:sym typeface="Arial"/>
              </a:rPr>
              <a:t>Easy way to promote multiple food assistance programs.</a:t>
            </a:r>
            <a:endParaRPr/>
          </a:p>
          <a:p>
            <a:pPr indent="-342900" lvl="0" marL="342900" marR="0" rtl="0" algn="l">
              <a:lnSpc>
                <a:spcPct val="90000"/>
              </a:lnSpc>
              <a:spcBef>
                <a:spcPts val="42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a:p>
            <a:pPr indent="-342900" lvl="0" marL="342900" marR="0" rtl="0" algn="l">
              <a:lnSpc>
                <a:spcPct val="90000"/>
              </a:lnSpc>
              <a:spcBef>
                <a:spcPts val="420"/>
              </a:spcBef>
              <a:spcAft>
                <a:spcPts val="0"/>
              </a:spcAft>
              <a:buClr>
                <a:srgbClr val="CC9900"/>
              </a:buClr>
              <a:buSzPts val="1365"/>
              <a:buFont typeface="Noto Sans Symbols"/>
              <a:buChar char="■"/>
            </a:pPr>
            <a:r>
              <a:rPr b="0" i="0" lang="en-US" sz="2100" u="none" cap="none" strike="noStrike">
                <a:solidFill>
                  <a:srgbClr val="000000"/>
                </a:solidFill>
                <a:latin typeface="Arial"/>
                <a:ea typeface="Arial"/>
                <a:cs typeface="Arial"/>
                <a:sym typeface="Arial"/>
              </a:rPr>
              <a:t>Great way to strengthen collaboration with other programs.</a:t>
            </a:r>
            <a:endParaRPr/>
          </a:p>
          <a:p>
            <a:pPr indent="-256222" lvl="0" marL="342900" marR="0" rtl="0" algn="l">
              <a:lnSpc>
                <a:spcPct val="90000"/>
              </a:lnSpc>
              <a:spcBef>
                <a:spcPts val="420"/>
              </a:spcBef>
              <a:spcAft>
                <a:spcPts val="0"/>
              </a:spcAft>
              <a:buClr>
                <a:srgbClr val="CC9900"/>
              </a:buClr>
              <a:buSzPts val="1365"/>
              <a:buFont typeface="Noto Sans Symbols"/>
              <a:buNone/>
            </a:pPr>
            <a:r>
              <a:t/>
            </a:r>
            <a:endParaRPr b="0" i="0" sz="2100" u="none" cap="none" strike="noStrike">
              <a:solidFill>
                <a:srgbClr val="000000"/>
              </a:solidFill>
              <a:latin typeface="Arial"/>
              <a:ea typeface="Arial"/>
              <a:cs typeface="Arial"/>
              <a:sym typeface="Arial"/>
            </a:endParaRPr>
          </a:p>
        </p:txBody>
      </p:sp>
      <p:pic>
        <p:nvPicPr>
          <p:cNvPr id="11353" name="Google Shape;11353;p1590"/>
          <p:cNvPicPr preferRelativeResize="0"/>
          <p:nvPr/>
        </p:nvPicPr>
        <p:blipFill rotWithShape="1">
          <a:blip r:embed="rId4">
            <a:alphaModFix/>
          </a:blip>
          <a:srcRect b="0" l="0" r="0" t="0"/>
          <a:stretch/>
        </p:blipFill>
        <p:spPr>
          <a:xfrm rot="-565783">
            <a:off x="304800" y="3200400"/>
            <a:ext cx="3657600" cy="2747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